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5399B5-A506-4693-80EF-90E2DFEEF159}">
  <a:tblStyle styleId="{8B5399B5-A506-4693-80EF-90E2DFEEF1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5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4.xml"/><Relationship Id="rId32" Type="http://schemas.openxmlformats.org/officeDocument/2006/relationships/font" Target="fonts/Nunito-italic.fntdata"/><Relationship Id="rId13" Type="http://schemas.openxmlformats.org/officeDocument/2006/relationships/slide" Target="slides/slide7.xml"/><Relationship Id="rId35" Type="http://schemas.openxmlformats.org/officeDocument/2006/relationships/font" Target="fonts/MavenPro-bold.fntdata"/><Relationship Id="rId12" Type="http://schemas.openxmlformats.org/officeDocument/2006/relationships/slide" Target="slides/slide6.xml"/><Relationship Id="rId34" Type="http://schemas.openxmlformats.org/officeDocument/2006/relationships/font" Target="fonts/MavenPro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8b6fdad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c8b6fdad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8b6fdad3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8b6fdad3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8b6fdad3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c8b6fdad3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8b6fdad3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8b6fdad3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8b6fdad3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c8b6fdad3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8b6fdad3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c8b6fdad3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8b6fdad3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8b6fdad3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8b6fdad3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c8b6fdad3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8b6fdad3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8b6fdad3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8b6fdad3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c8b6fdad3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8b6fdad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8b6fda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8b6fdad3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c8b6fdad3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c8b6fdad3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c8b6fdad3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8b6fdad3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c8b6fdad3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8b6fdad3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8b6fdad3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f6634a1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f6634a1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c8b6fdad3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c8b6fdad3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8b6fdad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8b6fdad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8b6fdad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8b6fdad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8b6fdad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8b6fdad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8b6fdad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8b6fdad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8b6fdad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8b6fdad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 Data y Blockchain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Óscar Brizuela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Blockchain-ed para IoT</a:t>
            </a:r>
            <a:endParaRPr/>
          </a:p>
        </p:txBody>
      </p:sp>
      <p:sp>
        <p:nvSpPr>
          <p:cNvPr id="344" name="Google Shape;344;p22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Blockchain</a:t>
            </a:r>
            <a:r>
              <a:rPr b="1" lang="es"/>
              <a:t> evita la autorización repetitiva</a:t>
            </a:r>
            <a:r>
              <a:rPr lang="es"/>
              <a:t>, crucial para la comunicación en tiempo real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Infraestructura distribuida idónea</a:t>
            </a:r>
            <a:r>
              <a:rPr lang="es"/>
              <a:t> para procesar y gestionar información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Empresas del sector: </a:t>
            </a:r>
            <a:r>
              <a:rPr b="1" lang="es"/>
              <a:t>SingularityNET</a:t>
            </a:r>
            <a:r>
              <a:rPr lang="es"/>
              <a:t>, NeuroChain</a:t>
            </a:r>
            <a:endParaRPr/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800" y="779675"/>
            <a:ext cx="4293926" cy="426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 Data y el mundo </a:t>
            </a:r>
            <a:r>
              <a:rPr i="1" lang="es"/>
              <a:t>Crypto</a:t>
            </a:r>
            <a:endParaRPr i="1"/>
          </a:p>
        </p:txBody>
      </p:sp>
      <p:sp>
        <p:nvSpPr>
          <p:cNvPr id="351" name="Google Shape;351;p23"/>
          <p:cNvSpPr txBox="1"/>
          <p:nvPr>
            <p:ph idx="4294967295" type="body"/>
          </p:nvPr>
        </p:nvSpPr>
        <p:spPr>
          <a:xfrm>
            <a:off x="4681625" y="2681525"/>
            <a:ext cx="37041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s" sz="1600">
                <a:solidFill>
                  <a:schemeClr val="lt1"/>
                </a:solidFill>
              </a:rPr>
              <a:t>Avances técnicos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s" sz="1600">
                <a:solidFill>
                  <a:schemeClr val="lt1"/>
                </a:solidFill>
              </a:rPr>
              <a:t>Desarrollo de </a:t>
            </a:r>
            <a:r>
              <a:rPr i="1" lang="es" sz="1600">
                <a:solidFill>
                  <a:schemeClr val="lt1"/>
                </a:solidFill>
              </a:rPr>
              <a:t>marketplaces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s" sz="1600">
                <a:solidFill>
                  <a:schemeClr val="lt1"/>
                </a:solidFill>
              </a:rPr>
              <a:t>Análisis de datos en el mercado </a:t>
            </a:r>
            <a:r>
              <a:rPr i="1" lang="es" sz="1600">
                <a:solidFill>
                  <a:schemeClr val="lt1"/>
                </a:solidFill>
              </a:rPr>
              <a:t>crypto</a:t>
            </a:r>
            <a:endParaRPr i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Avances técnicos</a:t>
            </a:r>
            <a:endParaRPr/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570025" y="1642150"/>
            <a:ext cx="3860700" cy="3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850"/>
              <a:t>Mantenimiento eficiente, </a:t>
            </a:r>
            <a:r>
              <a:rPr b="1" lang="es" sz="1850"/>
              <a:t>seguridad </a:t>
            </a:r>
            <a:r>
              <a:rPr lang="es" sz="1850"/>
              <a:t>y mejoras</a:t>
            </a:r>
            <a:endParaRPr sz="185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s" sz="1550"/>
              <a:t>Autoridad → toda la red</a:t>
            </a:r>
            <a:r>
              <a:rPr lang="es" sz="1550"/>
              <a:t> (mercado descentralizado)</a:t>
            </a:r>
            <a:endParaRPr sz="155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50"/>
              <a:t>Más usuarios → mayor comprensión del sistema, red más eficiente y segura</a:t>
            </a:r>
            <a:endParaRPr sz="155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 sz="1850"/>
              <a:t>Eliminación de las “islas de datos”</a:t>
            </a:r>
            <a:endParaRPr b="1" sz="185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50"/>
              <a:t>Causas de la formación de “islas de datos”: falta de transformación, diferentes regulaciones, contaminación de los datos, cautela al compartir los datos…</a:t>
            </a:r>
            <a:endParaRPr sz="155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50"/>
              <a:t>Las redes descentralizadas permiten la convergencia de estas islas</a:t>
            </a:r>
            <a:endParaRPr sz="1550"/>
          </a:p>
          <a:p>
            <a:pPr indent="-3117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871"/>
              <a:t>Infraestructura para el </a:t>
            </a:r>
            <a:r>
              <a:rPr b="1" lang="es" sz="1871"/>
              <a:t>procesamiento en tiempo real</a:t>
            </a:r>
            <a:endParaRPr b="1" sz="1871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s" sz="1550"/>
              <a:t>Mejor calidad del dato</a:t>
            </a:r>
            <a:r>
              <a:rPr lang="es" sz="1550"/>
              <a:t> desde el origen (dato veraz respecto al “ahora”)</a:t>
            </a:r>
            <a:endParaRPr sz="1550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 sz="1550"/>
              <a:t>Permite almacenamiento y computación en la nube, así como extensiones hardware</a:t>
            </a:r>
            <a:endParaRPr sz="1550"/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25" y="1250125"/>
            <a:ext cx="4223475" cy="36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de </a:t>
            </a:r>
            <a:r>
              <a:rPr i="1" lang="es"/>
              <a:t>marketplaces</a:t>
            </a:r>
            <a:endParaRPr/>
          </a:p>
        </p:txBody>
      </p:sp>
      <p:sp>
        <p:nvSpPr>
          <p:cNvPr id="364" name="Google Shape;364;p2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Propiedad de los datos,</a:t>
            </a:r>
            <a:r>
              <a:rPr lang="es"/>
              <a:t> monetización e intercambio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Los propietarios de Big Data podrán </a:t>
            </a:r>
            <a:r>
              <a:rPr b="1" lang="es"/>
              <a:t>intercambiar los datos en plataformas</a:t>
            </a:r>
            <a:r>
              <a:rPr lang="es"/>
              <a:t> similares a los </a:t>
            </a:r>
            <a:r>
              <a:rPr i="1" lang="es"/>
              <a:t>marketplaces</a:t>
            </a:r>
            <a:r>
              <a:rPr lang="es"/>
              <a:t> de criptomonedas → Monetización de información a través de una </a:t>
            </a:r>
            <a:r>
              <a:rPr b="1" lang="es"/>
              <a:t>red P2P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Se soluciona el </a:t>
            </a:r>
            <a:r>
              <a:rPr b="1" lang="es"/>
              <a:t>dilema del propietario</a:t>
            </a:r>
            <a:r>
              <a:rPr lang="es"/>
              <a:t> de los datos durante el intercambio → poder usar los dato != poseer los datos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Los propios </a:t>
            </a:r>
            <a:r>
              <a:rPr b="1" lang="es"/>
              <a:t>individuos </a:t>
            </a:r>
            <a:r>
              <a:rPr lang="es"/>
              <a:t>deciden el contenido de sus </a:t>
            </a:r>
            <a:r>
              <a:rPr b="1" lang="es"/>
              <a:t>datos y negocian su valor </a:t>
            </a:r>
            <a:r>
              <a:rPr lang="es"/>
              <a:t>(mientras están </a:t>
            </a:r>
            <a:r>
              <a:rPr lang="es"/>
              <a:t>protegidos</a:t>
            </a:r>
            <a:r>
              <a:rPr lang="es"/>
              <a:t>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Ejemplo: Datum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Ecosistema </a:t>
            </a:r>
            <a:r>
              <a:rPr b="1" i="1" lang="es"/>
              <a:t>crypto</a:t>
            </a:r>
            <a:r>
              <a:rPr lang="es"/>
              <a:t> “empoderado” por Big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La convergencia entre el Big Data y las criptomonedas promueve el ecosistema </a:t>
            </a:r>
            <a:r>
              <a:rPr i="1" lang="es"/>
              <a:t>crypto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Sistemas descentralizados: </a:t>
            </a:r>
            <a:r>
              <a:rPr b="1" lang="es"/>
              <a:t>motores de búsqueda</a:t>
            </a:r>
            <a:r>
              <a:rPr lang="es"/>
              <a:t> (Presearch, Nebulas), </a:t>
            </a:r>
            <a:r>
              <a:rPr b="1" lang="es"/>
              <a:t>RRSS</a:t>
            </a:r>
            <a:r>
              <a:rPr lang="es"/>
              <a:t>, marketplaces de vehículos…</a:t>
            </a:r>
            <a:endParaRPr/>
          </a:p>
        </p:txBody>
      </p:sp>
      <p:pic>
        <p:nvPicPr>
          <p:cNvPr id="365" name="Google Shape;3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113" y="3997725"/>
            <a:ext cx="3189874" cy="10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526050" y="262175"/>
            <a:ext cx="5857800" cy="30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Big Data en el mercado </a:t>
            </a:r>
            <a:r>
              <a:rPr i="1" lang="es"/>
              <a:t>crypto</a:t>
            </a:r>
            <a:endParaRPr/>
          </a:p>
        </p:txBody>
      </p:sp>
      <p:sp>
        <p:nvSpPr>
          <p:cNvPr id="371" name="Google Shape;371;p26"/>
          <p:cNvSpPr txBox="1"/>
          <p:nvPr>
            <p:ph idx="4294967295" type="body"/>
          </p:nvPr>
        </p:nvSpPr>
        <p:spPr>
          <a:xfrm>
            <a:off x="629500" y="2493325"/>
            <a:ext cx="5052900" cy="21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La </a:t>
            </a:r>
            <a:r>
              <a:rPr b="1" lang="es">
                <a:solidFill>
                  <a:schemeClr val="lt1"/>
                </a:solidFill>
              </a:rPr>
              <a:t>SEC </a:t>
            </a:r>
            <a:r>
              <a:rPr lang="es">
                <a:solidFill>
                  <a:schemeClr val="lt1"/>
                </a:solidFill>
              </a:rPr>
              <a:t>busca proveedores que puedan presentar una visión comprensible del Big Data para el </a:t>
            </a:r>
            <a:r>
              <a:rPr i="1" lang="es">
                <a:solidFill>
                  <a:schemeClr val="lt1"/>
                </a:solidFill>
              </a:rPr>
              <a:t>Blockchain</a:t>
            </a:r>
            <a:r>
              <a:rPr lang="es">
                <a:solidFill>
                  <a:schemeClr val="lt1"/>
                </a:solidFill>
              </a:rPr>
              <a:t> y el </a:t>
            </a:r>
            <a:r>
              <a:rPr lang="es">
                <a:solidFill>
                  <a:schemeClr val="lt1"/>
                </a:solidFill>
              </a:rPr>
              <a:t>mundo</a:t>
            </a:r>
            <a:r>
              <a:rPr lang="es">
                <a:solidFill>
                  <a:schemeClr val="lt1"/>
                </a:solidFill>
              </a:rPr>
              <a:t> </a:t>
            </a:r>
            <a:r>
              <a:rPr i="1" lang="es">
                <a:solidFill>
                  <a:schemeClr val="lt1"/>
                </a:solidFill>
              </a:rPr>
              <a:t>crypto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">
                <a:solidFill>
                  <a:schemeClr val="lt1"/>
                </a:solidFill>
              </a:rPr>
              <a:t>Interacciones del análisis de Big Data - mundo </a:t>
            </a:r>
            <a:r>
              <a:rPr i="1" lang="es">
                <a:solidFill>
                  <a:schemeClr val="lt1"/>
                </a:solidFill>
              </a:rPr>
              <a:t>crypto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s">
                <a:solidFill>
                  <a:schemeClr val="lt1"/>
                </a:solidFill>
              </a:rPr>
              <a:t>Sistemas antifraude y precaución en la seguridad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s">
                <a:solidFill>
                  <a:schemeClr val="lt1"/>
                </a:solidFill>
              </a:rPr>
              <a:t>Pronósticos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s">
                <a:solidFill>
                  <a:schemeClr val="lt1"/>
                </a:solidFill>
              </a:rPr>
              <a:t>Gestión del riesgo</a:t>
            </a:r>
            <a:endParaRPr>
              <a:solidFill>
                <a:schemeClr val="lt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s">
                <a:solidFill>
                  <a:schemeClr val="lt1"/>
                </a:solidFill>
              </a:rPr>
              <a:t>Análisis del sentimiento como indicador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Big Data en el mundo Crypto: Sistemas antifraude</a:t>
            </a:r>
            <a:endParaRPr/>
          </a:p>
        </p:txBody>
      </p:sp>
      <p:sp>
        <p:nvSpPr>
          <p:cNvPr id="377" name="Google Shape;377;p27"/>
          <p:cNvSpPr txBox="1"/>
          <p:nvPr>
            <p:ph idx="1" type="body"/>
          </p:nvPr>
        </p:nvSpPr>
        <p:spPr>
          <a:xfrm>
            <a:off x="1303800" y="1801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Prevenir </a:t>
            </a:r>
            <a:r>
              <a:rPr b="1" lang="es"/>
              <a:t>robos de identidad </a:t>
            </a:r>
            <a:r>
              <a:rPr lang="es"/>
              <a:t>online guardando, compartiendo y gestionando datos personales mediante una </a:t>
            </a:r>
            <a:r>
              <a:rPr b="1" lang="es"/>
              <a:t>red descentralizada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Bloquear </a:t>
            </a:r>
            <a:r>
              <a:rPr lang="es"/>
              <a:t>participantes malignos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Identificar </a:t>
            </a:r>
            <a:r>
              <a:rPr b="1" lang="es"/>
              <a:t>brechas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Aprendizaje supervisado</a:t>
            </a:r>
            <a:r>
              <a:rPr lang="es"/>
              <a:t> para detectar la proporción de criminales en el ecosistema BTC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Clusterización </a:t>
            </a:r>
            <a:r>
              <a:rPr lang="es"/>
              <a:t>para detectar cadenas de transacciones sospechosas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Gradient Boosting</a:t>
            </a:r>
            <a:r>
              <a:rPr lang="es"/>
              <a:t> para encontrar </a:t>
            </a:r>
            <a:r>
              <a:rPr lang="es"/>
              <a:t>entidades</a:t>
            </a:r>
            <a:r>
              <a:rPr lang="es"/>
              <a:t> sin identificar para reconocer actividades ilícitas</a:t>
            </a:r>
            <a:endParaRPr/>
          </a:p>
        </p:txBody>
      </p:sp>
      <p:pic>
        <p:nvPicPr>
          <p:cNvPr id="378" name="Google Shape;3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00" y="3712100"/>
            <a:ext cx="66675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Big data en el mundo crypto: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Pronósticos</a:t>
            </a:r>
            <a:endParaRPr/>
          </a:p>
        </p:txBody>
      </p:sp>
      <p:sp>
        <p:nvSpPr>
          <p:cNvPr id="384" name="Google Shape;384;p28"/>
          <p:cNvSpPr txBox="1"/>
          <p:nvPr>
            <p:ph idx="1" type="body"/>
          </p:nvPr>
        </p:nvSpPr>
        <p:spPr>
          <a:xfrm>
            <a:off x="1303800" y="1801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Mejorar beneficio y evitar pérdidas</a:t>
            </a:r>
            <a:r>
              <a:rPr lang="es"/>
              <a:t> importantes (ambiente con mucha volatilidad)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Información utilizada en los pronósticos: información de usuarios, actividades, precio, participación, poder de computación… obtenida a partir de los registros de transacciones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Ejemplo: </a:t>
            </a:r>
            <a:r>
              <a:rPr b="1" lang="es"/>
              <a:t>predicción del precio de BTC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Redes neuronales </a:t>
            </a:r>
            <a:r>
              <a:rPr b="1" lang="es"/>
              <a:t>bayesianas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Heteroskedasticidad condicional autorregresiva generalizada con redes neuronales (</a:t>
            </a:r>
            <a:r>
              <a:rPr b="1" lang="es"/>
              <a:t>GARCH</a:t>
            </a:r>
            <a:r>
              <a:rPr lang="es"/>
              <a:t>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Red neuronal </a:t>
            </a:r>
            <a:r>
              <a:rPr b="1" lang="es"/>
              <a:t>recurrente bayesiana optimizada</a:t>
            </a:r>
            <a:endParaRPr b="1"/>
          </a:p>
        </p:txBody>
      </p:sp>
      <p:pic>
        <p:nvPicPr>
          <p:cNvPr id="385" name="Google Shape;3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550" y="3771900"/>
            <a:ext cx="48455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Big data en el mundo </a:t>
            </a:r>
            <a:r>
              <a:rPr i="1" lang="es"/>
              <a:t>crypto</a:t>
            </a:r>
            <a:r>
              <a:rPr lang="es"/>
              <a:t>: Gestión del riesgo</a:t>
            </a:r>
            <a:endParaRPr/>
          </a:p>
        </p:txBody>
      </p:sp>
      <p:sp>
        <p:nvSpPr>
          <p:cNvPr id="391" name="Google Shape;391;p29"/>
          <p:cNvSpPr txBox="1"/>
          <p:nvPr>
            <p:ph idx="1" type="body"/>
          </p:nvPr>
        </p:nvSpPr>
        <p:spPr>
          <a:xfrm>
            <a:off x="1303800" y="2049875"/>
            <a:ext cx="3312000" cy="27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Además de la información utilizada en los pronósticos, también se usan factores externos: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Cambios en la </a:t>
            </a:r>
            <a:r>
              <a:rPr b="1" lang="es"/>
              <a:t>regulación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Competidores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Avances </a:t>
            </a:r>
            <a:r>
              <a:rPr lang="es"/>
              <a:t>tecnológicos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Grandes </a:t>
            </a:r>
            <a:r>
              <a:rPr b="1" lang="es"/>
              <a:t>eventos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Campañas de </a:t>
            </a:r>
            <a:r>
              <a:rPr b="1" lang="es"/>
              <a:t>marketing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2" name="Google Shape;392;p29"/>
          <p:cNvGraphicFramePr/>
          <p:nvPr/>
        </p:nvGraphicFramePr>
        <p:xfrm>
          <a:off x="4920225" y="129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{8B5399B5-A506-4693-80EF-90E2DFEEF159}</a:tableStyleId>
              </a:tblPr>
              <a:tblGrid>
                <a:gridCol w="1400075"/>
                <a:gridCol w="1379375"/>
                <a:gridCol w="1379375"/>
              </a:tblGrid>
              <a:tr h="66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Recompensa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Año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Precio BTC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3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 BTC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Principios 2012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~ 5$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25 BTC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Finales 2012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~ 13$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12,5 BTC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2016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~ 700$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6,25 BTC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2020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~ 19000$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3" name="Google Shape;393;p29"/>
          <p:cNvSpPr txBox="1"/>
          <p:nvPr/>
        </p:nvSpPr>
        <p:spPr>
          <a:xfrm>
            <a:off x="3910325" y="4679325"/>
            <a:ext cx="542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Tabla 1: cambio de precio de BTC respecto a las recompensas obtenidas por minar un bloque de Bitcoin de 1MB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del Big data en el mundo </a:t>
            </a:r>
            <a:r>
              <a:rPr i="1" lang="es"/>
              <a:t>crypto</a:t>
            </a:r>
            <a:r>
              <a:rPr lang="es"/>
              <a:t>: Análisis de sentimiento como indicador</a:t>
            </a:r>
            <a:endParaRPr/>
          </a:p>
        </p:txBody>
      </p:sp>
      <p:sp>
        <p:nvSpPr>
          <p:cNvPr id="399" name="Google Shape;399;p30"/>
          <p:cNvSpPr txBox="1"/>
          <p:nvPr>
            <p:ph idx="1" type="body"/>
          </p:nvPr>
        </p:nvSpPr>
        <p:spPr>
          <a:xfrm>
            <a:off x="1303800" y="18489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Importante papel de las </a:t>
            </a:r>
            <a:r>
              <a:rPr b="1" lang="es"/>
              <a:t>RRSS </a:t>
            </a:r>
            <a:r>
              <a:rPr lang="es"/>
              <a:t>en popularizar eventos e </a:t>
            </a:r>
            <a:r>
              <a:rPr b="1" lang="es"/>
              <a:t>influenciar al público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Foros “bullish”: influencian positivamente en el retorno de BTC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asignan puntuaciones a noticias y posts de blogs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Uso de </a:t>
            </a:r>
            <a:r>
              <a:rPr b="1" lang="es"/>
              <a:t>Google Trends</a:t>
            </a:r>
            <a:r>
              <a:rPr lang="es"/>
              <a:t> y X (</a:t>
            </a:r>
            <a:r>
              <a:rPr b="1" lang="es"/>
              <a:t>Twitter</a:t>
            </a:r>
            <a:r>
              <a:rPr lang="es"/>
              <a:t>)</a:t>
            </a:r>
            <a:endParaRPr/>
          </a:p>
        </p:txBody>
      </p:sp>
      <p:pic>
        <p:nvPicPr>
          <p:cNvPr id="400" name="Google Shape;4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75" y="2959400"/>
            <a:ext cx="3494574" cy="20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725" y="2959400"/>
            <a:ext cx="3509124" cy="205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>
            <p:ph type="title"/>
          </p:nvPr>
        </p:nvSpPr>
        <p:spPr>
          <a:xfrm>
            <a:off x="598150" y="418625"/>
            <a:ext cx="3747900" cy="29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Convergencia Big Data - </a:t>
            </a:r>
            <a:r>
              <a:rPr i="1" lang="es"/>
              <a:t>Cryptos</a:t>
            </a:r>
            <a:r>
              <a:rPr lang="es"/>
              <a:t> - IA</a:t>
            </a:r>
            <a:endParaRPr/>
          </a:p>
        </p:txBody>
      </p:sp>
      <p:sp>
        <p:nvSpPr>
          <p:cNvPr id="407" name="Google Shape;407;p31"/>
          <p:cNvSpPr txBox="1"/>
          <p:nvPr>
            <p:ph idx="4294967295" type="body"/>
          </p:nvPr>
        </p:nvSpPr>
        <p:spPr>
          <a:xfrm>
            <a:off x="598150" y="3009350"/>
            <a:ext cx="4049100" cy="16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Puntos de convergencia: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">
                <a:solidFill>
                  <a:schemeClr val="lt1"/>
                </a:solidFill>
              </a:rPr>
              <a:t>Trading inteligente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">
                <a:solidFill>
                  <a:schemeClr val="lt1"/>
                </a:solidFill>
              </a:rPr>
              <a:t>Detección inteligente de fraudes</a:t>
            </a:r>
            <a:endParaRPr>
              <a:solidFill>
                <a:schemeClr val="lt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s">
                <a:solidFill>
                  <a:schemeClr val="lt1"/>
                </a:solidFill>
              </a:rPr>
              <a:t>Cloud Computing descentralizado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8" name="Google Shape;4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000" y="418625"/>
            <a:ext cx="4874000" cy="43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770650" y="1539675"/>
            <a:ext cx="3955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La fusión del </a:t>
            </a:r>
            <a:r>
              <a:rPr i="1" lang="es"/>
              <a:t>Big Data</a:t>
            </a:r>
            <a:r>
              <a:rPr lang="es"/>
              <a:t> y </a:t>
            </a:r>
            <a:r>
              <a:rPr i="1" lang="es"/>
              <a:t>Blockchain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¿Qué son las </a:t>
            </a:r>
            <a:r>
              <a:rPr i="1" lang="es"/>
              <a:t>FinTechs</a:t>
            </a:r>
            <a:r>
              <a:rPr lang="es"/>
              <a:t>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Gestión del </a:t>
            </a:r>
            <a:r>
              <a:rPr i="1" lang="es"/>
              <a:t>Blockchain-ed</a:t>
            </a:r>
            <a:r>
              <a:rPr lang="es"/>
              <a:t> </a:t>
            </a:r>
            <a:r>
              <a:rPr i="1" lang="es"/>
              <a:t>Big Data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Análisis del </a:t>
            </a:r>
            <a:r>
              <a:rPr i="1" lang="es"/>
              <a:t>Blockchain-ed</a:t>
            </a:r>
            <a:r>
              <a:rPr lang="es"/>
              <a:t> </a:t>
            </a:r>
            <a:r>
              <a:rPr i="1" lang="es"/>
              <a:t>Big Data</a:t>
            </a:r>
            <a:endParaRPr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/>
              <a:t>CRMs</a:t>
            </a:r>
            <a:endParaRPr i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Gestión del riesgo y toma de decisiones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Más seguro y transparente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Redes </a:t>
            </a:r>
            <a:r>
              <a:rPr i="1" lang="es"/>
              <a:t>Blockchain-ed</a:t>
            </a:r>
            <a:r>
              <a:rPr lang="es"/>
              <a:t> para </a:t>
            </a:r>
            <a:r>
              <a:rPr i="1" lang="es"/>
              <a:t>IoT</a:t>
            </a:r>
            <a:endParaRPr i="1"/>
          </a:p>
        </p:txBody>
      </p:sp>
      <p:sp>
        <p:nvSpPr>
          <p:cNvPr id="285" name="Google Shape;285;p14"/>
          <p:cNvSpPr txBox="1"/>
          <p:nvPr/>
        </p:nvSpPr>
        <p:spPr>
          <a:xfrm>
            <a:off x="5715600" y="1461275"/>
            <a:ext cx="26187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2. Big Data y el mundo </a:t>
            </a:r>
            <a:r>
              <a:rPr i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Crypto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Avances técnicos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Desarrollo de </a:t>
            </a:r>
            <a:r>
              <a:rPr i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marketplaces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Análisis de Big Data en el mundo </a:t>
            </a:r>
            <a:r>
              <a:rPr i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crypto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Sistemas antifraude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Pronósticos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Gestión del riesgo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○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Análisis de sentimiento como indicador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2949000" y="3877425"/>
            <a:ext cx="32460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3. 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Convergencia Big Data - </a:t>
            </a:r>
            <a:r>
              <a:rPr i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Cryptos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- IA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Trading inteligente de </a:t>
            </a:r>
            <a:r>
              <a:rPr i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cryptos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Detección inteligente de fraudes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i="1"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 coumputing </a:t>
            </a:r>
            <a:r>
              <a:rPr lang="es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descentralizado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Convergencia Big Data - </a:t>
            </a:r>
            <a:r>
              <a:rPr i="1" lang="es"/>
              <a:t>Cryptos </a:t>
            </a:r>
            <a:r>
              <a:rPr lang="es"/>
              <a:t>- IA: Trading inteligente de </a:t>
            </a:r>
            <a:r>
              <a:rPr i="1" lang="es"/>
              <a:t>Cryptos</a:t>
            </a:r>
            <a:endParaRPr i="1"/>
          </a:p>
        </p:txBody>
      </p:sp>
      <p:sp>
        <p:nvSpPr>
          <p:cNvPr id="414" name="Google Shape;414;p32"/>
          <p:cNvSpPr txBox="1"/>
          <p:nvPr>
            <p:ph idx="1" type="body"/>
          </p:nvPr>
        </p:nvSpPr>
        <p:spPr>
          <a:xfrm>
            <a:off x="1303800" y="17548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</a:t>
            </a:r>
            <a:r>
              <a:rPr i="1" lang="es"/>
              <a:t>Big Data</a:t>
            </a:r>
            <a:r>
              <a:rPr lang="es"/>
              <a:t> hace que los algoritmos tengan </a:t>
            </a:r>
            <a:r>
              <a:rPr b="1" lang="es"/>
              <a:t>muchos más datos para entrenar</a:t>
            </a:r>
            <a:r>
              <a:rPr lang="es"/>
              <a:t> y entiendan mejor la volatilidad para tener </a:t>
            </a:r>
            <a:r>
              <a:rPr b="1" lang="es"/>
              <a:t>mejores resultados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Usado también para identificar el mejor </a:t>
            </a:r>
            <a:r>
              <a:rPr i="1" lang="es"/>
              <a:t>portfolio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Fact: el </a:t>
            </a:r>
            <a:r>
              <a:rPr b="1" lang="es"/>
              <a:t>90% del volumen</a:t>
            </a:r>
            <a:r>
              <a:rPr lang="es"/>
              <a:t> que se mueve en </a:t>
            </a:r>
            <a:r>
              <a:rPr b="1" i="1" lang="es"/>
              <a:t>Wall Street</a:t>
            </a:r>
            <a:r>
              <a:rPr lang="es"/>
              <a:t> se lleva a cabo mediante </a:t>
            </a:r>
            <a:r>
              <a:rPr b="1" lang="es"/>
              <a:t>algoritmos </a:t>
            </a:r>
            <a:r>
              <a:rPr lang="es"/>
              <a:t>(aunque aún no se puede prescindir del humano en este sector)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Aplicaciones que utilizan IA en el </a:t>
            </a:r>
            <a:r>
              <a:rPr i="1" lang="es"/>
              <a:t>trading</a:t>
            </a:r>
            <a:r>
              <a:rPr lang="es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Autonio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AICoin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Katana</a:t>
            </a:r>
            <a:endParaRPr/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275" y="3201788"/>
            <a:ext cx="1870475" cy="18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225" y="3448588"/>
            <a:ext cx="1376900" cy="13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Convergencia Big Data - </a:t>
            </a:r>
            <a:r>
              <a:rPr i="1" lang="es"/>
              <a:t>Cryptos </a:t>
            </a:r>
            <a:r>
              <a:rPr lang="es"/>
              <a:t>- IA: Detección inteligente de fraudes</a:t>
            </a:r>
            <a:endParaRPr/>
          </a:p>
        </p:txBody>
      </p:sp>
      <p:sp>
        <p:nvSpPr>
          <p:cNvPr id="422" name="Google Shape;422;p33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Fraudes con cryptos: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Primer trimestre 2019: </a:t>
            </a:r>
            <a:r>
              <a:rPr b="1" lang="es"/>
              <a:t>1,2B$ entre fraudes y robos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2017: </a:t>
            </a:r>
            <a:r>
              <a:rPr b="1" lang="es"/>
              <a:t>80% de las ICOs</a:t>
            </a:r>
            <a:r>
              <a:rPr lang="es"/>
              <a:t> identificadas como </a:t>
            </a:r>
            <a:r>
              <a:rPr b="1" lang="es"/>
              <a:t>fraudes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Métodos para identificar fraudes: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Deep Learning con NLP</a:t>
            </a:r>
            <a:r>
              <a:rPr lang="es"/>
              <a:t> para identificar fraudes en las </a:t>
            </a:r>
            <a:r>
              <a:rPr b="1" lang="es"/>
              <a:t>ICOs</a:t>
            </a:r>
            <a:r>
              <a:rPr lang="es"/>
              <a:t>: 83% de precisión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Aprendizaje supervisado</a:t>
            </a:r>
            <a:r>
              <a:rPr lang="es"/>
              <a:t> para clasificación para identificar </a:t>
            </a:r>
            <a:r>
              <a:rPr b="1" lang="es"/>
              <a:t>criminales</a:t>
            </a:r>
            <a:r>
              <a:rPr lang="es"/>
              <a:t>: 80,42% de precisión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Algoritmos para distinguir esquemas </a:t>
            </a:r>
            <a:r>
              <a:rPr b="1" lang="es"/>
              <a:t>Ponzis </a:t>
            </a:r>
            <a:r>
              <a:rPr lang="es"/>
              <a:t>(ETH y BTC)</a:t>
            </a:r>
            <a:endParaRPr/>
          </a:p>
        </p:txBody>
      </p:sp>
      <p:pic>
        <p:nvPicPr>
          <p:cNvPr id="423" name="Google Shape;4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175" y="3185025"/>
            <a:ext cx="4463748" cy="178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Convergencia Big Data - </a:t>
            </a:r>
            <a:r>
              <a:rPr i="1" lang="es"/>
              <a:t>Cryptos</a:t>
            </a:r>
            <a:r>
              <a:rPr lang="es"/>
              <a:t> - IA: Cloud computing descentralizado</a:t>
            </a:r>
            <a:endParaRPr/>
          </a:p>
        </p:txBody>
      </p:sp>
      <p:sp>
        <p:nvSpPr>
          <p:cNvPr id="429" name="Google Shape;429;p34"/>
          <p:cNvSpPr txBox="1"/>
          <p:nvPr>
            <p:ph idx="1" type="body"/>
          </p:nvPr>
        </p:nvSpPr>
        <p:spPr>
          <a:xfrm>
            <a:off x="1303800" y="17234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Caso: </a:t>
            </a:r>
            <a:r>
              <a:rPr b="1" lang="es"/>
              <a:t>Red Golem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Proporciona </a:t>
            </a:r>
            <a:r>
              <a:rPr b="1" lang="es"/>
              <a:t>plataforma descentralizada</a:t>
            </a:r>
            <a:r>
              <a:rPr lang="es"/>
              <a:t> para que los usuarios puedan </a:t>
            </a:r>
            <a:r>
              <a:rPr b="1" lang="es"/>
              <a:t>comercializar </a:t>
            </a:r>
            <a:r>
              <a:rPr lang="es"/>
              <a:t>su </a:t>
            </a:r>
            <a:r>
              <a:rPr b="1" lang="es"/>
              <a:t>potencia computacional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Permite compartir algoritmos y modelos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espera que sea </a:t>
            </a:r>
            <a:r>
              <a:rPr i="1" lang="es"/>
              <a:t>mainstream</a:t>
            </a:r>
            <a:endParaRPr i="1"/>
          </a:p>
        </p:txBody>
      </p:sp>
      <p:pic>
        <p:nvPicPr>
          <p:cNvPr id="430" name="Google Shape;4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375" y="3120475"/>
            <a:ext cx="4321350" cy="18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96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5"/>
          <p:cNvSpPr txBox="1"/>
          <p:nvPr>
            <p:ph type="title"/>
          </p:nvPr>
        </p:nvSpPr>
        <p:spPr>
          <a:xfrm>
            <a:off x="2371200" y="788375"/>
            <a:ext cx="3985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</a:rPr>
              <a:t>Muchas gracias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437" name="Google Shape;437;p35"/>
          <p:cNvSpPr txBox="1"/>
          <p:nvPr>
            <p:ph type="title"/>
          </p:nvPr>
        </p:nvSpPr>
        <p:spPr>
          <a:xfrm>
            <a:off x="3311400" y="3293075"/>
            <a:ext cx="2673600" cy="9993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¿Preguntas?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Fundamentos de Blockchain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640400"/>
            <a:ext cx="26223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Descentralización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Registro distribuido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Mecanismos de consenso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Contratos inteligentes</a:t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5612600" y="1640400"/>
            <a:ext cx="18384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Inmutabilidad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Transparencia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Criptografía</a:t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3009900"/>
            <a:ext cx="3810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son las </a:t>
            </a:r>
            <a:r>
              <a:rPr i="1" lang="es"/>
              <a:t>FinTechs</a:t>
            </a:r>
            <a:r>
              <a:rPr lang="es"/>
              <a:t>?</a:t>
            </a:r>
            <a:endParaRPr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03800" y="1597875"/>
            <a:ext cx="7030500" cy="32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s"/>
              <a:t>Finance </a:t>
            </a:r>
            <a:r>
              <a:rPr lang="es"/>
              <a:t>&amp; </a:t>
            </a:r>
            <a:r>
              <a:rPr i="1" lang="es"/>
              <a:t>Technology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Actividades que impliquen el avance tecnológico en el diseño, oferta y prestación de productos y servicios financieros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Industria </a:t>
            </a:r>
            <a:r>
              <a:rPr b="1" lang="es"/>
              <a:t>pionera </a:t>
            </a:r>
            <a:r>
              <a:rPr lang="es"/>
              <a:t>en el uso del </a:t>
            </a:r>
            <a:r>
              <a:rPr b="1" i="1" lang="es"/>
              <a:t>Big Data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Retos: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Seguridad y privacidad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Restricciones de hardware y sostenibilidad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Formación de personal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Creación de la </a:t>
            </a:r>
            <a:r>
              <a:rPr b="1" lang="es"/>
              <a:t>infraestructura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Creación de </a:t>
            </a:r>
            <a:r>
              <a:rPr b="1" lang="es"/>
              <a:t>regulaciones </a:t>
            </a:r>
            <a:r>
              <a:rPr lang="es"/>
              <a:t>y estándares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 espera que </a:t>
            </a:r>
            <a:r>
              <a:rPr b="1" lang="es"/>
              <a:t>Blockchain </a:t>
            </a:r>
            <a:r>
              <a:rPr lang="es"/>
              <a:t>sea una </a:t>
            </a:r>
            <a:r>
              <a:rPr b="1" lang="es"/>
              <a:t>solución</a:t>
            </a:r>
            <a:endParaRPr b="1"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825" y="2571750"/>
            <a:ext cx="3556426" cy="20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</a:t>
            </a:r>
            <a:r>
              <a:rPr i="1" lang="es"/>
              <a:t>Blockchain-ed Big Data</a:t>
            </a:r>
            <a:endParaRPr i="1"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1406925"/>
            <a:ext cx="70305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Big Data: cantidades ingentes de datos de gran </a:t>
            </a:r>
            <a:r>
              <a:rPr b="1" lang="es"/>
              <a:t>Volumen</a:t>
            </a:r>
            <a:r>
              <a:rPr lang="es"/>
              <a:t>, </a:t>
            </a:r>
            <a:r>
              <a:rPr b="1" lang="es"/>
              <a:t>Variedad</a:t>
            </a:r>
            <a:r>
              <a:rPr lang="es"/>
              <a:t>, </a:t>
            </a:r>
            <a:r>
              <a:rPr b="1" lang="es"/>
              <a:t>Velocidad </a:t>
            </a:r>
            <a:r>
              <a:rPr lang="es"/>
              <a:t>de movimiento y </a:t>
            </a:r>
            <a:r>
              <a:rPr b="1" lang="es"/>
              <a:t>Veracidad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Blockchain: permite distribuir los </a:t>
            </a:r>
            <a:r>
              <a:rPr b="1" lang="es"/>
              <a:t>datos </a:t>
            </a:r>
            <a:r>
              <a:rPr lang="es"/>
              <a:t>en una </a:t>
            </a:r>
            <a:r>
              <a:rPr b="1" lang="es"/>
              <a:t>arquitectura descentralizada </a:t>
            </a:r>
            <a:r>
              <a:rPr lang="es"/>
              <a:t>manteniéndolos</a:t>
            </a:r>
            <a:r>
              <a:rPr lang="es"/>
              <a:t> siempre </a:t>
            </a:r>
            <a:r>
              <a:rPr b="1" lang="es"/>
              <a:t>accesibles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Ventajas respecto al uso de la nube tradicional: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+ Eficiencia</a:t>
            </a:r>
            <a:r>
              <a:rPr lang="es"/>
              <a:t> en computación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+ Seguridad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- Coste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Proveedores </a:t>
            </a:r>
            <a:r>
              <a:rPr i="1" lang="es"/>
              <a:t>cloud</a:t>
            </a:r>
            <a:r>
              <a:rPr lang="es"/>
              <a:t> para almacenamiento de </a:t>
            </a:r>
            <a:r>
              <a:rPr i="1" lang="es"/>
              <a:t>Blockchain-ed Big Data</a:t>
            </a:r>
            <a:endParaRPr i="1"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25" y="3497362"/>
            <a:ext cx="4448724" cy="16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675" y="3665050"/>
            <a:ext cx="2994024" cy="13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del Blockchain-ed Big Data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Datos ya </a:t>
            </a:r>
            <a:r>
              <a:rPr b="1" lang="es"/>
              <a:t>validados</a:t>
            </a:r>
            <a:r>
              <a:rPr lang="es"/>
              <a:t>, </a:t>
            </a:r>
            <a:r>
              <a:rPr b="1" lang="es"/>
              <a:t>estructurados </a:t>
            </a:r>
            <a:r>
              <a:rPr lang="es"/>
              <a:t>y listos para </a:t>
            </a:r>
            <a:r>
              <a:rPr b="1" lang="es"/>
              <a:t>consultas analíticas complejas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Permite acceder a diferentes partes en </a:t>
            </a:r>
            <a:r>
              <a:rPr b="1" lang="es"/>
              <a:t>tiempo real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Casos de uso: </a:t>
            </a:r>
            <a:r>
              <a:rPr b="1" i="1" lang="es"/>
              <a:t>CRMs</a:t>
            </a:r>
            <a:r>
              <a:rPr lang="es"/>
              <a:t>, </a:t>
            </a:r>
            <a:r>
              <a:rPr b="1" lang="es"/>
              <a:t>Gestión del Riesgo y Toma de Decisiones,</a:t>
            </a:r>
            <a:r>
              <a:rPr lang="es"/>
              <a:t> </a:t>
            </a:r>
            <a:r>
              <a:rPr b="1" lang="es"/>
              <a:t>Seguridad y Transparencia</a:t>
            </a:r>
            <a:r>
              <a:rPr lang="es"/>
              <a:t> de los Datos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50" y="2752500"/>
            <a:ext cx="3998751" cy="208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28963"/>
            <a:ext cx="4037975" cy="2218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CRMS</a:t>
            </a:r>
            <a:endParaRPr/>
          </a:p>
        </p:txBody>
      </p:sp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Crear </a:t>
            </a:r>
            <a:r>
              <a:rPr b="1" lang="es"/>
              <a:t>perfiles </a:t>
            </a:r>
            <a:r>
              <a:rPr lang="es"/>
              <a:t>de usuarios, </a:t>
            </a:r>
            <a:r>
              <a:rPr b="1" lang="es"/>
              <a:t>segmentarlos </a:t>
            </a:r>
            <a:r>
              <a:rPr lang="es"/>
              <a:t>y </a:t>
            </a:r>
            <a:r>
              <a:rPr b="1" lang="es"/>
              <a:t>retenerlos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uso de </a:t>
            </a:r>
            <a:r>
              <a:rPr b="1" lang="es"/>
              <a:t>Blockchain </a:t>
            </a:r>
            <a:r>
              <a:rPr lang="es"/>
              <a:t>estructura la información, la verifica y </a:t>
            </a:r>
            <a:r>
              <a:rPr b="1" lang="es"/>
              <a:t>evita datos repetitivos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Proporciona </a:t>
            </a:r>
            <a:r>
              <a:rPr b="1" lang="es"/>
              <a:t>mayor seguridad</a:t>
            </a:r>
            <a:r>
              <a:rPr lang="es"/>
              <a:t> (también al propio cliente)</a:t>
            </a:r>
            <a:endParaRPr/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00" y="2571750"/>
            <a:ext cx="4236001" cy="231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riesgo y toma de decisiones</a:t>
            </a:r>
            <a:endParaRPr/>
          </a:p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1303800" y="1406925"/>
            <a:ext cx="7030500" cy="31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Importante papel en </a:t>
            </a:r>
            <a:r>
              <a:rPr b="1" lang="es"/>
              <a:t>decisiones de inversión</a:t>
            </a:r>
            <a:r>
              <a:rPr lang="es"/>
              <a:t> estratégicas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Blockchain permite el </a:t>
            </a:r>
            <a:r>
              <a:rPr b="1" lang="es"/>
              <a:t>análisis en tiempo real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i="1" lang="es"/>
              <a:t>Plex</a:t>
            </a:r>
            <a:r>
              <a:rPr lang="es"/>
              <a:t>: conectar compañías de seguros para calcular tasas de manera síncrona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/>
              <a:t>ReBloc</a:t>
            </a:r>
            <a:r>
              <a:rPr lang="es"/>
              <a:t>: usar protocolos de verificación para datos del sector inmobiliario</a:t>
            </a:r>
            <a:endParaRPr/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763" y="2755525"/>
            <a:ext cx="3556475" cy="22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 seguro y transparente</a:t>
            </a:r>
            <a:endParaRPr/>
          </a:p>
        </p:txBody>
      </p:sp>
      <p:sp>
        <p:nvSpPr>
          <p:cNvPr id="337" name="Google Shape;337;p21"/>
          <p:cNvSpPr txBox="1"/>
          <p:nvPr>
            <p:ph idx="1" type="body"/>
          </p:nvPr>
        </p:nvSpPr>
        <p:spPr>
          <a:xfrm>
            <a:off x="1303800" y="1519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Característica de la </a:t>
            </a:r>
            <a:r>
              <a:rPr i="1" lang="es"/>
              <a:t>Blockchain</a:t>
            </a:r>
            <a:r>
              <a:rPr lang="es"/>
              <a:t>: </a:t>
            </a:r>
            <a:r>
              <a:rPr b="1" lang="es"/>
              <a:t>todos los cambios se pueden trackear</a:t>
            </a:r>
            <a:r>
              <a:rPr lang="es"/>
              <a:t>, y ningún cambio se puede añadir al bloque hasta que la acción no sea </a:t>
            </a:r>
            <a:r>
              <a:rPr b="1" lang="es"/>
              <a:t>verificada por todos los nodos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Por tanto, toda la información se comparte de manera segura e íntegra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Ejemplos de aplicaciones en la industria: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s"/>
              <a:t>ClipherTrace</a:t>
            </a:r>
            <a:r>
              <a:rPr lang="es"/>
              <a:t>: equipo forense de </a:t>
            </a:r>
            <a:r>
              <a:rPr i="1" lang="es"/>
              <a:t>Blockchain</a:t>
            </a:r>
            <a:r>
              <a:rPr lang="es"/>
              <a:t>, trabaja con </a:t>
            </a:r>
            <a:r>
              <a:rPr b="1" lang="es"/>
              <a:t>gobiernos </a:t>
            </a:r>
            <a:r>
              <a:rPr lang="es"/>
              <a:t>en la gestión de datos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s"/>
              <a:t>Sector de la salud:</a:t>
            </a:r>
            <a:r>
              <a:rPr lang="es"/>
              <a:t> datos protegidos aunque sean procesados por varias partes, siempre disponibles</a:t>
            </a:r>
            <a:endParaRPr/>
          </a:p>
        </p:txBody>
      </p:sp>
      <p:pic>
        <p:nvPicPr>
          <p:cNvPr id="338" name="Google Shape;3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50" y="3570975"/>
            <a:ext cx="7132000" cy="14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